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94" r:id="rId2"/>
    <p:sldId id="367" r:id="rId3"/>
    <p:sldId id="373" r:id="rId4"/>
    <p:sldId id="375" r:id="rId5"/>
    <p:sldId id="269" r:id="rId6"/>
    <p:sldId id="293" r:id="rId7"/>
    <p:sldId id="322" r:id="rId8"/>
    <p:sldId id="303" r:id="rId9"/>
    <p:sldId id="309" r:id="rId10"/>
    <p:sldId id="297" r:id="rId11"/>
    <p:sldId id="280" r:id="rId12"/>
    <p:sldId id="283" r:id="rId13"/>
    <p:sldId id="349" r:id="rId14"/>
    <p:sldId id="380" r:id="rId15"/>
    <p:sldId id="385" r:id="rId16"/>
    <p:sldId id="389" r:id="rId17"/>
    <p:sldId id="383" r:id="rId18"/>
    <p:sldId id="384" r:id="rId19"/>
    <p:sldId id="391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65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F82CE49-FB5D-4C1A-A440-7D022A59919F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3505BF-858D-449E-8763-190B30E46F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481143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4D337DFF-8FDC-4560-8893-C41A9C4E7344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7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BFCEFA42-12F8-4FFD-951A-A93704116C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2D046-4214-45D0-9E56-0FF9C0C7F779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9737A-2F61-4423-9C3E-8052EC2E8E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066516C-0F8F-4E51-A73F-1A8357B285E8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8070F1-A3CC-45A4-B0A7-517F8D13A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E3B597-FC6B-42A8-BC3F-BCD34500574C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B2260-CE39-443C-917A-ABC8E4FB1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440661-EC08-470B-A9F3-578A6A78570E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8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9FC646-86B8-4335-AABA-A3ED09D70D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24FDB5-D99C-4F0C-903B-1D1F8F586572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35617-55D9-4ED7-9A0B-86C34C4823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95DA46-8C7E-44AF-A9D6-B5B196542275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3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AD3FD-F4AB-44F2-8CE6-7BDCD1F1D2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81259F-21C0-407D-A6F9-7D17E28F8D6B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6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17BC6-F63D-466E-997C-37696B4287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7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69CE5FF-ECD3-411A-8873-EA1BED66291B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8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EF7EC2-15A2-435D-A931-3F5D60AE78D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AA39BF-BE58-468B-9A9D-2F65B554BF79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5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CA5CD-07AB-481B-BB31-7E7E0F9B2E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ABAFAA-FAC2-4FFA-BCCB-2128CC606424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D9CE19E5-3F8E-4BEC-84C6-3ABB0D6124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139129A-8ED6-4AA2-8D6D-B0FD214C8667}" type="datetimeFigureOut">
              <a:rPr lang="ru-RU"/>
              <a:pPr>
                <a:defRPr/>
              </a:pPr>
              <a:t>31.03.2022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AD0BD469-F33F-41DE-88B8-2B30D86E65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1" r:id="rId2"/>
    <p:sldLayoutId id="2147483729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30" r:id="rId9"/>
    <p:sldLayoutId id="2147483727" r:id="rId10"/>
    <p:sldLayoutId id="21474837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44008" y="116632"/>
            <a:ext cx="4320480" cy="187220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5400" dirty="0" smtClean="0"/>
              <a:t>«Жизнь в себе»</a:t>
            </a:r>
            <a:endParaRPr lang="ru-RU" sz="5400" dirty="0"/>
          </a:p>
        </p:txBody>
      </p:sp>
      <p:sp>
        <p:nvSpPr>
          <p:cNvPr id="7171" name="Текст 5"/>
          <p:cNvSpPr>
            <a:spLocks noGrp="1"/>
          </p:cNvSpPr>
          <p:nvPr>
            <p:ph type="body" sz="half" idx="2"/>
          </p:nvPr>
        </p:nvSpPr>
        <p:spPr>
          <a:xfrm>
            <a:off x="2699793" y="5445224"/>
            <a:ext cx="6192688" cy="1152128"/>
          </a:xfrm>
        </p:spPr>
        <p:txBody>
          <a:bodyPr>
            <a:normAutofit/>
          </a:bodyPr>
          <a:lstStyle/>
          <a:p>
            <a:pPr algn="r" eaLnBrk="1" hangingPunct="1">
              <a:spcBef>
                <a:spcPct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Подготовила</a:t>
            </a:r>
          </a:p>
          <a:p>
            <a:pPr algn="r" eaLnBrk="1" hangingPunct="1">
              <a:spcBef>
                <a:spcPct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логопед – психолог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>
              <a:spcBef>
                <a:spcPct val="0"/>
              </a:spcBef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Джунусова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Г.Х.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pic>
        <p:nvPicPr>
          <p:cNvPr id="6" name="Рисунок 5" descr="http://www.b17.ru/foto/uploaded/f8acdc1474f0184f73d2252c2ac9905b.jpg"/>
          <p:cNvPicPr>
            <a:picLocks noGrp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488" r="17488"/>
          <a:stretch>
            <a:fillRect/>
          </a:stretch>
        </p:blipFill>
        <p:spPr bwMode="auto">
          <a:xfrm>
            <a:off x="251520" y="188640"/>
            <a:ext cx="4283967" cy="23762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043608" y="2564904"/>
            <a:ext cx="784887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0" cap="all" spc="0" normalizeH="0" baseline="0" noProof="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ffectLst/>
                <a:uLnTx/>
                <a:uFillTx/>
                <a:latin typeface="Trebuchet MS"/>
                <a:ea typeface="+mj-ea"/>
                <a:cs typeface="+mj-cs"/>
              </a:rPr>
              <a:t>Понятие о синдроме раннего детского аутизма и </a:t>
            </a:r>
            <a:br>
              <a:rPr kumimoji="0" lang="ru-RU" sz="3200" b="1" i="0" u="none" strike="noStrike" kern="0" cap="all" spc="0" normalizeH="0" baseline="0" noProof="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ffectLst/>
                <a:uLnTx/>
                <a:uFillTx/>
                <a:latin typeface="Trebuchet MS"/>
                <a:ea typeface="+mj-ea"/>
                <a:cs typeface="+mj-cs"/>
              </a:rPr>
            </a:br>
            <a:r>
              <a:rPr kumimoji="0" lang="ru-RU" sz="3200" b="1" i="0" u="none" strike="noStrike" kern="0" cap="all" spc="0" normalizeH="0" baseline="0" noProof="0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gradFill>
                  <a:gsLst>
                    <a:gs pos="0">
                      <a:srgbClr val="F9B639">
                        <a:tint val="13000"/>
                      </a:srgbClr>
                    </a:gs>
                    <a:gs pos="10000">
                      <a:srgbClr val="F9B639">
                        <a:tint val="20000"/>
                      </a:srgbClr>
                    </a:gs>
                    <a:gs pos="49000">
                      <a:srgbClr val="F9B639">
                        <a:tint val="70000"/>
                      </a:srgbClr>
                    </a:gs>
                    <a:gs pos="50000">
                      <a:srgbClr val="F9B639">
                        <a:tint val="97000"/>
                      </a:srgbClr>
                    </a:gs>
                    <a:gs pos="100000">
                      <a:srgbClr val="F9B639">
                        <a:tint val="20000"/>
                      </a:srgbClr>
                    </a:gs>
                  </a:gsLst>
                  <a:lin ang="5400000" scaled="1"/>
                </a:gradFill>
                <a:effectLst/>
                <a:uLnTx/>
                <a:uFillTx/>
                <a:latin typeface="Trebuchet MS"/>
                <a:ea typeface="+mj-ea"/>
                <a:cs typeface="+mj-cs"/>
              </a:rPr>
              <a:t>расстройствах аутистического спектра (рас)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Содержимое 5"/>
          <p:cNvSpPr>
            <a:spLocks noGrp="1"/>
          </p:cNvSpPr>
          <p:nvPr>
            <p:ph idx="1"/>
          </p:nvPr>
        </p:nvSpPr>
        <p:spPr>
          <a:xfrm>
            <a:off x="457200" y="692150"/>
            <a:ext cx="7239000" cy="5764213"/>
          </a:xfrm>
        </p:spPr>
        <p:txBody>
          <a:bodyPr/>
          <a:lstStyle/>
          <a:p>
            <a:pPr algn="just">
              <a:buFont typeface="Wingdings 2" pitchFamily="18" charset="2"/>
              <a:buNone/>
            </a:pPr>
            <a:r>
              <a:rPr lang="ru-RU" dirty="0" smtClean="0"/>
              <a:t>	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Аутизм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это серьезное заболевание, для которого свойственно нарушение способностей у ребенка к познанию окружающего мира и общества, проявляющееся в специфических расстройствах умственной деятельности – нарушении деятельности эмоциональной сферы с сохранением интеллектуальной составляющей мышления.</a:t>
            </a:r>
          </a:p>
          <a:p>
            <a:pPr algn="just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Схожие состояния, при которых отмечаются более мягкие признаки и симптомы, относят к </a:t>
            </a:r>
            <a:r>
              <a:rPr lang="ru-RU" sz="2400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расстройствам аутистического спектра.</a:t>
            </a:r>
          </a:p>
          <a:p>
            <a:pPr>
              <a:buFont typeface="Wingdings 2" pitchFamily="18" charset="2"/>
              <a:buNone/>
            </a:pPr>
            <a:endParaRPr lang="ru-RU" dirty="0" smtClean="0"/>
          </a:p>
        </p:txBody>
      </p:sp>
      <p:pic>
        <p:nvPicPr>
          <p:cNvPr id="4" name="Рисунок 3" descr="http://primamed.if.ua/news/0127/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35696" y="5085184"/>
            <a:ext cx="4968552" cy="9807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3"/>
          <p:cNvSpPr>
            <a:spLocks noGrp="1"/>
          </p:cNvSpPr>
          <p:nvPr>
            <p:ph idx="1"/>
          </p:nvPr>
        </p:nvSpPr>
        <p:spPr>
          <a:xfrm>
            <a:off x="827584" y="0"/>
            <a:ext cx="6508576" cy="4365105"/>
          </a:xfrm>
        </p:spPr>
        <p:txBody>
          <a:bodyPr/>
          <a:lstStyle/>
          <a:p>
            <a:pPr eaLnBrk="1" hangingPunct="1"/>
            <a:endParaRPr lang="ru-RU" dirty="0" smtClean="0"/>
          </a:p>
          <a:p>
            <a:pPr algn="just" eaLnBrk="1" hangingPunct="1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1943 году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американский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ученый Лео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Каннер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сделал первое описание аутизма у детей. В результате, нарушения в личностно-эмоциональной сфере детей и подростков  получили название – синдром раннего детского аутизма, синдром РДА, "синдром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Каннера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".</a:t>
            </a:r>
            <a:endParaRPr lang="en-U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Выделяют 4 группы детского аутизма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Полная отрешенность от происходящего.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Отвержение окружающей среды.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Захваченность аутистическими интересами.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Трудности при взаимодействии с окружающей средой.</a:t>
            </a:r>
          </a:p>
          <a:p>
            <a:pPr eaLnBrk="1" hangingPunct="1">
              <a:buNone/>
            </a:pPr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11015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79512" y="1124744"/>
            <a:ext cx="8352928" cy="5433467"/>
          </a:xfrm>
        </p:spPr>
        <p:txBody>
          <a:bodyPr>
            <a:normAutofit/>
          </a:bodyPr>
          <a:lstStyle/>
          <a:p>
            <a:pPr marL="274320" indent="-27432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большинства детей с РАС обнаруживаются признаки органического поражения ЦНС, которое произошло в период внутриутробного развития или в процессе родов.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" pitchFamily="2" charset="2"/>
              <a:buChar char="Ø"/>
              <a:defRPr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Аутизм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может быть наследственной аномалией и передаваться на генном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уровне.</a:t>
            </a: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Гормональные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иммунные нарушения, отравления солями тяжелых металлов или недостатка цинка в организме.</a:t>
            </a: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None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Возможно проявление болезни могут спровоцировать детские вакцины. Однако, подтверждения этому нет.</a:t>
            </a: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None/>
            </a:pP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 eaLnBrk="1" hangingPunct="1">
              <a:spcBef>
                <a:spcPct val="0"/>
              </a:spcBef>
              <a:buClrTx/>
              <a:buSzTx/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Отношения в семье, окружение, условия проживания, затянувшаяся депрессия.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 smtClean="0"/>
          </a:p>
        </p:txBody>
      </p:sp>
      <p:pic>
        <p:nvPicPr>
          <p:cNvPr id="2765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 rot="16200000">
            <a:off x="5143902" y="4945330"/>
            <a:ext cx="1409409" cy="1833132"/>
          </a:xfrm>
          <a:noFill/>
        </p:spPr>
      </p:pic>
      <p:sp>
        <p:nvSpPr>
          <p:cNvPr id="2" name="Прямоугольник 1"/>
          <p:cNvSpPr/>
          <p:nvPr/>
        </p:nvSpPr>
        <p:spPr>
          <a:xfrm>
            <a:off x="755576" y="1"/>
            <a:ext cx="655272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cap="all" dirty="0" smtClean="0">
              <a:ln w="500">
                <a:solidFill>
                  <a:srgbClr val="B13F9A">
                    <a:shade val="20000"/>
                    <a:satMod val="120000"/>
                  </a:srgbClr>
                </a:solidFill>
              </a:ln>
              <a:solidFill>
                <a:srgbClr val="C00000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ctr"/>
            <a:r>
              <a:rPr lang="ru-RU" sz="20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           </a:t>
            </a:r>
            <a:r>
              <a:rPr lang="ru-RU" sz="20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Причины</a:t>
            </a:r>
            <a:r>
              <a:rPr lang="en-US" sz="20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ru-RU" sz="2000" b="1" cap="all" dirty="0" smtClean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возникновения аутизма</a:t>
            </a:r>
            <a:r>
              <a:rPr lang="ru-RU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lang="ru-RU" sz="2000" b="1" cap="all" dirty="0">
                <a:ln w="500">
                  <a:solidFill>
                    <a:srgbClr val="B13F9A">
                      <a:shade val="20000"/>
                      <a:satMod val="120000"/>
                    </a:srgbClr>
                  </a:solidFill>
                </a:ln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</a:b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0983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"/>
            <a:ext cx="8435280" cy="69269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Аутизм может диагностировать только психиатр.</a:t>
            </a:r>
            <a:endParaRPr lang="ru-RU" sz="2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idx="1"/>
          </p:nvPr>
        </p:nvSpPr>
        <p:spPr>
          <a:xfrm>
            <a:off x="457200" y="2276475"/>
            <a:ext cx="7239000" cy="4179888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  <a:p>
            <a:pPr eaLnBrk="1" hangingPunct="1">
              <a:buFont typeface="Wingdings 2" pitchFamily="18" charset="2"/>
              <a:buNone/>
            </a:pPr>
            <a:r>
              <a:rPr lang="ru-RU" dirty="0" smtClean="0"/>
              <a:t>	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196752"/>
            <a:ext cx="63929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Ученые определили 3 признака, по которым определяется наличие аутизма у детей.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Нарушение социального взаимодействия.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Возникновение трудностей в общении с окружающими людьми.</a:t>
            </a:r>
          </a:p>
          <a:p>
            <a:pPr marL="342900" indent="-342900" algn="just" eaLnBrk="1" hangingPunct="1">
              <a:buFont typeface="+mj-lt"/>
              <a:buAutoNum type="arabicPeriod"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Особенности в поведении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1340768"/>
            <a:ext cx="2304256" cy="2891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 rot="10800000" flipV="1">
            <a:off x="0" y="4365104"/>
            <a:ext cx="9299376" cy="1520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FontTx/>
              <a:buNone/>
              <a:tabLst/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4E3B30"/>
                </a:solidFill>
                <a:effectLst/>
                <a:uLnTx/>
                <a:uFillTx/>
                <a:latin typeface="Franklin Gothic Book"/>
              </a:rPr>
              <a:t> </a:t>
            </a:r>
            <a:r>
              <a:rPr kumimoji="0" lang="ru-RU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Не существует «типичного </a:t>
            </a:r>
            <a:r>
              <a:rPr kumimoji="0" lang="ru-RU" sz="2400" b="1" i="0" u="sng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аутиста</a:t>
            </a:r>
            <a:r>
              <a:rPr kumimoji="0" lang="ru-RU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».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0A22E"/>
              </a:buClr>
              <a:buSzPct val="70000"/>
              <a:buFontTx/>
              <a:buNone/>
              <a:tabLst/>
              <a:defRPr/>
            </a:pPr>
            <a:r>
              <a:rPr kumimoji="0" lang="ru-RU" sz="24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У людей  наблюдается множество различных проявлений аутизма, от легких до тяжелых</a:t>
            </a:r>
            <a:r>
              <a:rPr kumimoji="0" lang="ru-RU" sz="3200" b="1" i="0" u="sng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Franklin Gothic Book"/>
              </a:rPr>
              <a:t>.</a:t>
            </a:r>
            <a:endParaRPr kumimoji="0" lang="ru-RU" sz="1800" b="1" i="0" u="sng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51667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Основные симптомы аутизма у детей</a:t>
            </a:r>
            <a:endParaRPr lang="ru-RU" sz="2400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772" name="Содержимое 4"/>
          <p:cNvSpPr>
            <a:spLocks noGrp="1"/>
          </p:cNvSpPr>
          <p:nvPr>
            <p:ph sz="half" idx="2"/>
          </p:nvPr>
        </p:nvSpPr>
        <p:spPr>
          <a:xfrm>
            <a:off x="323528" y="1196752"/>
            <a:ext cx="7375847" cy="4929411"/>
          </a:xfrm>
        </p:spPr>
        <p:txBody>
          <a:bodyPr/>
          <a:lstStyle/>
          <a:p>
            <a:pPr marL="292100" lvl="1" indent="0" algn="just" eaLnBrk="1" hangingPunct="1">
              <a:buNone/>
            </a:pPr>
            <a:r>
              <a:rPr lang="ru-RU" dirty="0" smtClean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Аутичный ребёнок не фиксирует взгляда на лице другого человека, не выносит прямого зрительного контакта «глаза в глаза».</a:t>
            </a:r>
          </a:p>
          <a:p>
            <a:pPr marL="292100" lvl="1" indent="0" algn="just" eaLnBrk="1" hangingPunct="1"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 Ребенок не может передать свои эмоции, чувства, требования и просьбы.</a:t>
            </a:r>
          </a:p>
          <a:p>
            <a:pPr marL="0" lvl="1" indent="0" algn="just" eaLnBrk="1" hangingPunct="1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3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Ребенок не может правильно реагировать на различные звуки.</a:t>
            </a:r>
          </a:p>
          <a:p>
            <a:pPr marL="0" lvl="1" indent="0" algn="just" eaLnBrk="1" hangingPunct="1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4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Отсутствует интерес к еде.</a:t>
            </a:r>
          </a:p>
          <a:p>
            <a:pPr marL="0" lvl="1" indent="0" algn="just" eaLnBrk="1" hangingPunct="1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5. Имеется привычка ходить на носках.</a:t>
            </a:r>
          </a:p>
          <a:p>
            <a:pPr marL="0" indent="0" algn="just" eaLnBrk="1" hangingPunct="1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Становится видна задержка психического развития ребенка.</a:t>
            </a:r>
            <a:endParaRPr lang="ru-RU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203848" y="692696"/>
            <a:ext cx="4824535" cy="5760640"/>
          </a:xfrm>
        </p:spPr>
        <p:txBody>
          <a:bodyPr>
            <a:normAutofit/>
          </a:bodyPr>
          <a:lstStyle/>
          <a:p>
            <a:pPr marL="274320" lvl="1" indent="-274320" algn="just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	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7.Малыш не плачет, если родители уходят куда-нибудь, не пытается улыбнуться им.</a:t>
            </a:r>
          </a:p>
          <a:p>
            <a:pPr marL="274320" lvl="1" indent="-274320" algn="just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8. Может не реагировать на вопросы и действия родителей и знакомых, не узнает тех, кто бывает с ним каждый день.</a:t>
            </a:r>
          </a:p>
          <a:p>
            <a:pPr marL="274320" lvl="1" indent="-274320" algn="just" eaLnBrk="1" fontAlgn="auto" hangingPunct="1"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None/>
              <a:defRPr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9. Проявляет неспособность слушать говорящего с ним человека и понимать обращенную к нему речь.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82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3528" y="980728"/>
            <a:ext cx="3131154" cy="374441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Содержимое 4"/>
          <p:cNvSpPr>
            <a:spLocks noGrp="1"/>
          </p:cNvSpPr>
          <p:nvPr>
            <p:ph sz="half" idx="1"/>
          </p:nvPr>
        </p:nvSpPr>
        <p:spPr>
          <a:xfrm>
            <a:off x="251520" y="188640"/>
            <a:ext cx="4896544" cy="5937523"/>
          </a:xfrm>
        </p:spPr>
        <p:txBody>
          <a:bodyPr/>
          <a:lstStyle/>
          <a:p>
            <a:pPr marL="273050" lvl="1" indent="-273050" algn="just" eaLnBrk="1" hangingPunct="1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	 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10. Отношение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моментам дискомфорта (например, нарушения режима питания) парадоксальное; либо вообще их не переносит, либо безразличен к ним.</a:t>
            </a:r>
          </a:p>
          <a:p>
            <a:pPr marL="273050" lvl="1" indent="-273050" algn="just" eaLnBrk="1" hangingPunct="1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11. К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ласке ребёнок с аутизмом относится необычно: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равнодушно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(терпит её) или даже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неприязненно.</a:t>
            </a:r>
          </a:p>
          <a:p>
            <a:pPr marL="273050" lvl="1" indent="-273050" algn="just" eaLnBrk="1" hangingPunct="1">
              <a:spcBef>
                <a:spcPts val="600"/>
              </a:spcBef>
              <a:buClr>
                <a:schemeClr val="tx2"/>
              </a:buClr>
              <a:buSzPct val="73000"/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12.</a:t>
            </a:r>
            <a:r>
              <a:rPr lang="ru-RU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Они не любят каких-либо изменений (в режиме дня, в окружающей обстановке,        в еде). </a:t>
            </a:r>
          </a:p>
        </p:txBody>
      </p:sp>
      <p:pic>
        <p:nvPicPr>
          <p:cNvPr id="35843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183551" y="1819448"/>
            <a:ext cx="2412785" cy="3409751"/>
          </a:xfrm>
          <a:noFill/>
        </p:spPr>
      </p:pic>
      <p:sp>
        <p:nvSpPr>
          <p:cNvPr id="2" name="Прямоугольник 1"/>
          <p:cNvSpPr/>
          <p:nvPr/>
        </p:nvSpPr>
        <p:spPr>
          <a:xfrm flipH="1">
            <a:off x="107505" y="765175"/>
            <a:ext cx="24673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Содержимое 2"/>
          <p:cNvSpPr>
            <a:spLocks noGrp="1"/>
          </p:cNvSpPr>
          <p:nvPr>
            <p:ph idx="1"/>
          </p:nvPr>
        </p:nvSpPr>
        <p:spPr>
          <a:xfrm>
            <a:off x="107504" y="404664"/>
            <a:ext cx="8280920" cy="6051699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детей-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аутистов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ярко проявляются 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стереотипии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многократное повторение одних и тех же движений и действий – от самых простых (раскачивание, потряхивание руками) до сложных ритуалов; обнюхивание и облизывание иногда совершенно не подходящих для этого предметов и т. д.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852936"/>
            <a:ext cx="46805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Дети с аутизмом любят переливать воду, играть с сыпучими материалами, но, играя, в песочнице, не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лепят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куличи, а просто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пересыпают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песок.</a:t>
            </a:r>
          </a:p>
        </p:txBody>
      </p:sp>
      <p:pic>
        <p:nvPicPr>
          <p:cNvPr id="5" name="Рисунок 4" descr="Зацикливается на одном занятии аутиста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780929"/>
            <a:ext cx="3081069" cy="25948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95536" y="404664"/>
            <a:ext cx="7242048" cy="36004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b="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Особенности речевого развития аутичных детей</a:t>
            </a:r>
            <a:endParaRPr lang="ru-RU" sz="2000" b="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1196752"/>
            <a:ext cx="685800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Мутизм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(отсутствие речи) у большинства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детей-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аутистов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Эхолалии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повторение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слов, фраз, сказанных другими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людьми,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часто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воспроизведённые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тотчас, а спустя некоторое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время.</a:t>
            </a:r>
          </a:p>
          <a:p>
            <a:pPr marL="0" lvl="1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Большое количество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слов-штампов, фраз-штампов,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попугайность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речи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1"/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Позднее появление в речи 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личных</a:t>
            </a:r>
          </a:p>
          <a:p>
            <a:pPr marL="0" lvl="1"/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местоимений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(особенно </a:t>
            </a:r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0" lvl="1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их неправильное употребление.</a:t>
            </a:r>
          </a:p>
          <a:p>
            <a:pPr marL="0" lvl="1"/>
            <a:endParaRPr lang="ru-RU" i="1" dirty="0"/>
          </a:p>
          <a:p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932040" y="4077072"/>
            <a:ext cx="3031994" cy="25713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92696"/>
            <a:ext cx="7239000" cy="5763667"/>
          </a:xfrm>
        </p:spPr>
        <p:txBody>
          <a:bodyPr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Методов излечения от аутизма пока не существует. Есть методы, которые помогают детям с аутизмом быть более приспособленными и готовыми к самостоятельной жизни, которые помогают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аутистам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притвориться «нормальными» и сдерживать свое аутичное поведение.</a:t>
            </a:r>
          </a:p>
        </p:txBody>
      </p:sp>
      <p:pic>
        <p:nvPicPr>
          <p:cNvPr id="4" name="Рисунок 3" descr="Коррекционная работа с ребенком аутистом с чего начать или quot дорогу осилит идущий quot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89040"/>
            <a:ext cx="3384376" cy="22322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579296" cy="62068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Методы раннего 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вмешательства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6803" name="Содержимое 2"/>
          <p:cNvSpPr>
            <a:spLocks noGrp="1"/>
          </p:cNvSpPr>
          <p:nvPr>
            <p:ph idx="1"/>
          </p:nvPr>
        </p:nvSpPr>
        <p:spPr>
          <a:xfrm>
            <a:off x="179512" y="1196753"/>
            <a:ext cx="8640960" cy="432048"/>
          </a:xfrm>
        </p:spPr>
        <p:txBody>
          <a:bodyPr/>
          <a:lstStyle/>
          <a:p>
            <a:pPr eaLnBrk="1" hangingPunct="1"/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удерживающая (холдинг) терапия («усиленное касание»)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420888"/>
            <a:ext cx="276631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323528" y="2132856"/>
            <a:ext cx="45372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Этот метод состоит в попытке почти насильственного образования физической связи между матерью и ребенком, т. к. именно отсутствие этой связи считается сторонниками этого метода центральным нарушением при аутизме.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Содержимое 2"/>
          <p:cNvSpPr>
            <a:spLocks noGrp="1"/>
          </p:cNvSpPr>
          <p:nvPr>
            <p:ph sz="half" idx="1"/>
          </p:nvPr>
        </p:nvSpPr>
        <p:spPr>
          <a:xfrm>
            <a:off x="971600" y="404664"/>
            <a:ext cx="6120679" cy="1080119"/>
          </a:xfrm>
        </p:spPr>
        <p:txBody>
          <a:bodyPr/>
          <a:lstStyle/>
          <a:p>
            <a:pPr eaLnBrk="1" hangingPunct="1"/>
            <a:r>
              <a:rPr lang="ru-RU" sz="2400" i="1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Игровая  терапия</a:t>
            </a: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ней используются рисование, игры с разнообразными игрушками, водой, песком.</a:t>
            </a:r>
          </a:p>
          <a:p>
            <a:pPr eaLnBrk="1" hangingPunct="1"/>
            <a:endParaRPr lang="ru-RU" sz="2000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1412776"/>
            <a:ext cx="5647530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eaLnBrk="1" hangingPunct="1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ru-RU" sz="2400" i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Иппотерапия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помогает задействовать все сенсорные системы и создает у детей с аутизмом достаточно сильную мотивацию, а также формирует один из первых видов взаимодействия «действие – реакция – действие»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3933056"/>
            <a:ext cx="5293098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ru-RU" i="1" u="sng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i="1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Дельфинотерапия</a:t>
            </a:r>
            <a:r>
              <a:rPr lang="ru-RU" sz="24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детей улучшается речь, уменьшается болевой синдром,  исчезает депрессивное состояние, нормализуется кровообращение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11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72200" y="4293096"/>
            <a:ext cx="2561384" cy="1921039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332656"/>
            <a:ext cx="7715200" cy="417949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Медикаментозные методы</a:t>
            </a:r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Лекарственные препараты применяются лишь для коррекции конкретных состояний, возникающих по причине аутизма. В частности, для снятия агрессивности, при судорожной активности, для улучшения кровообращения мозга, коррекции нарушения обмена веществ и т. д.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 таким препаратам относятся:</a:t>
            </a:r>
          </a:p>
          <a:p>
            <a:pPr marL="0" lv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Противосудорожные препараты.</a:t>
            </a:r>
          </a:p>
          <a:p>
            <a:pPr marL="0" lv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Антипсихотические.</a:t>
            </a:r>
          </a:p>
          <a:p>
            <a:pPr marL="0" lvl="0" indent="0">
              <a:buNone/>
            </a:pP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Ноотропы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lv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Витамины.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Лекарства применяются индивидуально, в зависимости от состояния ребенка и назначаются только врачом.</a:t>
            </a:r>
          </a:p>
          <a:p>
            <a:pPr marL="0" indent="0">
              <a:buNone/>
            </a:pPr>
            <a:endParaRPr lang="ru-RU" sz="2400" dirty="0"/>
          </a:p>
          <a:p>
            <a:pPr marL="0" indent="0" eaLnBrk="1" hangingPunct="1">
              <a:buNone/>
            </a:pPr>
            <a:endParaRPr lang="ru-RU" sz="2400" dirty="0"/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220072" y="3140968"/>
            <a:ext cx="2592288" cy="19442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6097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4664"/>
            <a:ext cx="543609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Несмотря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 то, что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аутизм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 излечим, поправить ситуацию можно. Самое лучшее «лечение» в этом случае – регулярные занятия каждый день и создание наиболее благоприятной среды для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Коррекционная работа должна проводиться комплексно, группой специалистов – психиатром, невропатологом, психологом, логопедом, дефектологом, музыкальным руководителем. Вместе они вырабатывают индивидуальную программу развития ребенка.</a:t>
            </a:r>
          </a:p>
          <a:p>
            <a:endParaRPr lang="ru-RU" sz="2000" dirty="0"/>
          </a:p>
          <a:p>
            <a:endParaRPr lang="ru-RU" sz="2000" dirty="0" smtClean="0"/>
          </a:p>
          <a:p>
            <a:endParaRPr lang="ru-RU" sz="2000" dirty="0"/>
          </a:p>
        </p:txBody>
      </p:sp>
      <p:pic>
        <p:nvPicPr>
          <p:cNvPr id="4" name="Рисунок 3" descr="http://forum.ngs24.ru/preview/forum/upload_files/8fe86f6c31f4fa4752016f2047094358_aee8d2969a21be8a0412f6c5b6807166_142796988725_800px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933056"/>
            <a:ext cx="4680520" cy="26642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682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674"/>
            <a:ext cx="7931224" cy="3396358"/>
          </a:xfrm>
        </p:spPr>
        <p:txBody>
          <a:bodyPr>
            <a:noAutofit/>
          </a:bodyPr>
          <a:lstStyle/>
          <a:p>
            <a:pPr lvl="0" eaLnBrk="1" hangingPunct="1"/>
            <a:r>
              <a:rPr lang="ru-RU" sz="2400" b="0" u="sng" cap="none" dirty="0">
                <a:ln>
                  <a:noFill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работе с аутичными детьми педагогам необходимо соблюдать следующие правила –</a:t>
            </a:r>
            <a:br>
              <a:rPr lang="ru-RU" sz="2400" b="0" u="sng" cap="none" dirty="0">
                <a:ln>
                  <a:noFill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Наладить первичный контакт с ребенком.</a:t>
            </a:r>
            <a:b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Использовать прием «от простого – к сложному».</a:t>
            </a:r>
            <a:b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Знакомить с правилами поведения ребенка нужно постепенно .</a:t>
            </a:r>
            <a:b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Давать много подсказок.</a:t>
            </a:r>
            <a:b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Использовать принцип дозированной речи.</a:t>
            </a:r>
            <a:b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Сформировать учебное поведение.</a:t>
            </a:r>
            <a:b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cap="none" dirty="0">
                <a:ln>
                  <a:noFill/>
                </a:ln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Комплексный подход – основа социализации.</a:t>
            </a:r>
          </a:p>
        </p:txBody>
      </p:sp>
      <p:pic>
        <p:nvPicPr>
          <p:cNvPr id="4" name="Объект 3" descr="http://www.syl.ru/misc/i/ai/76339/103493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77072"/>
            <a:ext cx="4193300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495688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7776864" cy="7110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Самые известные </a:t>
            </a:r>
            <a:r>
              <a:rPr lang="ru-RU" sz="3600" b="1" dirty="0" err="1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аутисты</a:t>
            </a:r>
            <a:r>
              <a:rPr lang="ru-RU" sz="3600" b="1" dirty="0">
                <a:solidFill>
                  <a:srgbClr val="FF000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 мира</a:t>
            </a:r>
            <a:endParaRPr lang="ru-RU" sz="2000" dirty="0"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144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-Ньютон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, Леонардо да Винчи, Эйнштейн, Моцарт, Кафка, Стивен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Спилберг, Льюис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Керолл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,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Билл Гейтс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— у  этих известных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миру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личностей были диагностированы проявления высоко-функционального аутизма (синдром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Аспергера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ea typeface="Times New Roman" panose="02020603050405020304" pitchFamily="18" charset="0"/>
                <a:cs typeface="Times New Roman" pitchFamily="18" charset="0"/>
              </a:rPr>
              <a:t>) . </a:t>
            </a:r>
          </a:p>
          <a:p>
            <a:pPr algn="just">
              <a:lnSpc>
                <a:spcPct val="115000"/>
              </a:lnSpc>
              <a:spcAft>
                <a:spcPts val="144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обладают большими способностями к программированию; часто они видят в компьютере близкое существо. По некоторым данным, у Билла Гейтса от 5 до 20% персонала --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аутисты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144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-Ким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Пик, известный по одноименному фильму «Человек дождя», стал самым популярным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аутистом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мира. Гений более чем в 15-ти предметах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. В 16 месяцев Пик запоминал, все прочитаны ему книги,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3 года научился читать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Сейчас толстую книгу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осиливает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25 минут, читая одновременно две страницы (одну левым, другую — правым глазом). При этом с трудом одевается сам и забывает, как чистить зубы.</a:t>
            </a:r>
          </a:p>
          <a:p>
            <a:pPr>
              <a:lnSpc>
                <a:spcPct val="115000"/>
              </a:lnSpc>
              <a:spcAft>
                <a:spcPts val="1440"/>
              </a:spcAft>
            </a:pPr>
            <a:endParaRPr lang="ru-RU" sz="2000" dirty="0" smtClean="0"/>
          </a:p>
          <a:p>
            <a:pPr>
              <a:lnSpc>
                <a:spcPct val="115000"/>
              </a:lnSpc>
              <a:spcAft>
                <a:spcPts val="1440"/>
              </a:spcAft>
            </a:pP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6955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48680"/>
            <a:ext cx="5148064" cy="4141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440"/>
              </a:spcAft>
            </a:pPr>
            <a:r>
              <a:rPr lang="ru-RU" dirty="0">
                <a:solidFill>
                  <a:srgbClr val="002060"/>
                </a:solidFill>
              </a:rPr>
              <a:t>-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Мальчиков среди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аутистов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4 раза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больше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чем девочек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15000"/>
              </a:lnSpc>
              <a:spcAft>
                <a:spcPts val="1440"/>
              </a:spcAft>
            </a:pP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-Люди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аутическим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мышлением часто отличаются астеническим телосложением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44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-В США на каждого аутичного ребенка выделяют 30 тысяч долларов в год. У нас это исключительно проблема родителей. </a:t>
            </a:r>
            <a:endParaRPr lang="ru-RU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44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-70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%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аутистов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не имеют друзей. 95% никогда не заводили семью. </a:t>
            </a:r>
          </a:p>
        </p:txBody>
      </p:sp>
      <p:pic>
        <p:nvPicPr>
          <p:cNvPr id="3" name="Рисунок 2" descr="http://www.myshared.ru/thumbs/6/766818/big_thumb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7576" y="4077072"/>
            <a:ext cx="3816424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2159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7584" y="1268760"/>
            <a:ext cx="6336704" cy="4032448"/>
          </a:xfrm>
        </p:spPr>
        <p:txBody>
          <a:bodyPr/>
          <a:lstStyle/>
          <a:p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</a:t>
            </a:r>
            <a:r>
              <a:rPr lang="ru-RU" sz="40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внимание!</a:t>
            </a:r>
            <a:endParaRPr lang="ru-RU" sz="4000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://forum.ngs24.ru/preview/forum/upload_files/8fe86f6c31f4fa4752016f2047094358_aee8d2969a21be8a0412f6c5b6807166_142796988725_800px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6768752" cy="39604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68390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Изящная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2233</TotalTime>
  <Words>937</Words>
  <Application>Microsoft Office PowerPoint</Application>
  <PresentationFormat>Экран (4:3)</PresentationFormat>
  <Paragraphs>87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Изящная</vt:lpstr>
      <vt:lpstr>«Жизнь в себе»</vt:lpstr>
      <vt:lpstr>Слайд 2</vt:lpstr>
      <vt:lpstr>Слайд 3</vt:lpstr>
      <vt:lpstr>Слайд 4</vt:lpstr>
      <vt:lpstr>Аутизм может диагностировать только психиатр.</vt:lpstr>
      <vt:lpstr>Основные симптомы аутизма у детей</vt:lpstr>
      <vt:lpstr>Слайд 7</vt:lpstr>
      <vt:lpstr>Слайд 8</vt:lpstr>
      <vt:lpstr>Слайд 9</vt:lpstr>
      <vt:lpstr>Особенности речевого развития аутичных детей</vt:lpstr>
      <vt:lpstr>Слайд 11</vt:lpstr>
      <vt:lpstr>Методы раннего вмешательства</vt:lpstr>
      <vt:lpstr>Слайд 13</vt:lpstr>
      <vt:lpstr>Слайд 14</vt:lpstr>
      <vt:lpstr>Слайд 15</vt:lpstr>
      <vt:lpstr>В работе с аутичными детьми педагогам необходимо соблюдать следующие правила – Наладить первичный контакт с ребенком. Использовать прием «от простого – к сложному». Знакомить с правилами поведения ребенка нужно постепенно . Давать много подсказок. Использовать принцип дозированной речи. Сформировать учебное поведение. Комплексный подход – основа социализации.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 Windows</dc:creator>
  <cp:lastModifiedBy>Дамира</cp:lastModifiedBy>
  <cp:revision>110</cp:revision>
  <dcterms:created xsi:type="dcterms:W3CDTF">2010-11-08T12:04:48Z</dcterms:created>
  <dcterms:modified xsi:type="dcterms:W3CDTF">2022-03-31T17:32:27Z</dcterms:modified>
</cp:coreProperties>
</file>