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64" r:id="rId5"/>
    <p:sldId id="259" r:id="rId6"/>
    <p:sldId id="260" r:id="rId7"/>
    <p:sldId id="261" r:id="rId8"/>
    <p:sldId id="262" r:id="rId9"/>
    <p:sldId id="263" r:id="rId10"/>
    <p:sldId id="268" r:id="rId11"/>
    <p:sldId id="271"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01.04.2022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B106E36-FD25-4E2D-B0AA-010F637433A0}" type="datetimeFigureOut">
              <a:rPr lang="ru-RU" smtClean="0"/>
              <a:pPr/>
              <a:t>01.04.2022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2780928"/>
            <a:ext cx="8458200" cy="914400"/>
          </a:xfrm>
        </p:spPr>
        <p:txBody>
          <a:bodyPr>
            <a:normAutofit/>
          </a:bodyPr>
          <a:lstStyle/>
          <a:p>
            <a:r>
              <a:rPr lang="kk-KZ" sz="5400" b="1" i="1" dirty="0" smtClean="0">
                <a:ln>
                  <a:solidFill>
                    <a:schemeClr val="tx1"/>
                  </a:solidFill>
                </a:ln>
                <a:solidFill>
                  <a:srgbClr val="FF0000"/>
                </a:solidFill>
                <a:latin typeface="Times New Roman" pitchFamily="18" charset="0"/>
                <a:cs typeface="Times New Roman" pitchFamily="18" charset="0"/>
              </a:rPr>
              <a:t>Аутизм туралы түсінік</a:t>
            </a:r>
            <a:endParaRPr lang="ru-RU" sz="5400" b="1" i="1" dirty="0">
              <a:ln>
                <a:solidFill>
                  <a:schemeClr val="tx1"/>
                </a:solidFill>
              </a:ln>
              <a:solidFill>
                <a:srgbClr val="FF0000"/>
              </a:solidFill>
              <a:latin typeface="Times New Roman" pitchFamily="18" charset="0"/>
              <a:cs typeface="Times New Roman" pitchFamily="18" charset="0"/>
            </a:endParaRPr>
          </a:p>
        </p:txBody>
      </p:sp>
      <p:sp>
        <p:nvSpPr>
          <p:cNvPr id="6" name="TextBox 5"/>
          <p:cNvSpPr txBox="1"/>
          <p:nvPr/>
        </p:nvSpPr>
        <p:spPr>
          <a:xfrm>
            <a:off x="4427984" y="4893883"/>
            <a:ext cx="4077078" cy="369332"/>
          </a:xfrm>
          <a:prstGeom prst="rect">
            <a:avLst/>
          </a:prstGeom>
          <a:noFill/>
        </p:spPr>
        <p:txBody>
          <a:bodyPr wrap="none" rtlCol="0">
            <a:spAutoFit/>
          </a:bodyPr>
          <a:lstStyle/>
          <a:p>
            <a:r>
              <a:rPr lang="kk-KZ" b="1" dirty="0" smtClean="0">
                <a:solidFill>
                  <a:srgbClr val="002060"/>
                </a:solidFill>
                <a:latin typeface="Times New Roman" pitchFamily="18" charset="0"/>
                <a:cs typeface="Times New Roman" pitchFamily="18" charset="0"/>
              </a:rPr>
              <a:t>Мұғалім – логопед : Мейрханова Г.Ж</a:t>
            </a:r>
            <a:endParaRPr lang="ru-RU" b="1" dirty="0">
              <a:solidFill>
                <a:srgbClr val="002060"/>
              </a:solidFill>
              <a:latin typeface="Times New Roman" pitchFamily="18" charset="0"/>
              <a:cs typeface="Times New Roman" pitchFamily="18" charset="0"/>
            </a:endParaRPr>
          </a:p>
        </p:txBody>
      </p:sp>
      <p:sp>
        <p:nvSpPr>
          <p:cNvPr id="4" name="Прямоугольник 3"/>
          <p:cNvSpPr/>
          <p:nvPr/>
        </p:nvSpPr>
        <p:spPr>
          <a:xfrm>
            <a:off x="1304764" y="404664"/>
            <a:ext cx="6246440" cy="738664"/>
          </a:xfrm>
          <a:prstGeom prst="rect">
            <a:avLst/>
          </a:prstGeom>
        </p:spPr>
        <p:txBody>
          <a:bodyPr wrap="square">
            <a:spAutoFit/>
          </a:bodyPr>
          <a:lstStyle/>
          <a:p>
            <a:pPr algn="ctr"/>
            <a:r>
              <a:rPr lang="kk-KZ" sz="1400" b="1" dirty="0">
                <a:solidFill>
                  <a:srgbClr val="002060"/>
                </a:solidFill>
                <a:latin typeface="Times New Roman"/>
                <a:ea typeface="Times New Roman"/>
              </a:rPr>
              <a:t>«Ақмола облысы білім басқармасының Целиноград ауданы бойынша білім бөлімінің жанындағы Ақмол ауылының «Жұлдыз»балабақшасы МҚКК</a:t>
            </a:r>
            <a:endParaRPr lang="ru-RU" sz="1400" dirty="0">
              <a:solidFill>
                <a:srgbClr val="002060"/>
              </a:solidFill>
              <a:effectLst/>
              <a:latin typeface="Times New Roman"/>
              <a:ea typeface="Times New Roman"/>
            </a:endParaRPr>
          </a:p>
        </p:txBody>
      </p:sp>
    </p:spTree>
    <p:extLst>
      <p:ext uri="{BB962C8B-B14F-4D97-AF65-F5344CB8AC3E}">
        <p14:creationId xmlns:p14="http://schemas.microsoft.com/office/powerpoint/2010/main" val="3146450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499992" y="3947255"/>
            <a:ext cx="4392488" cy="1685077"/>
          </a:xfrm>
          <a:prstGeom prst="rect">
            <a:avLst/>
          </a:prstGeom>
        </p:spPr>
        <p:txBody>
          <a:bodyPr wrap="square">
            <a:spAutoFit/>
          </a:bodyPr>
          <a:lstStyle/>
          <a:p>
            <a:pPr>
              <a:lnSpc>
                <a:spcPct val="115000"/>
              </a:lnSpc>
              <a:spcAft>
                <a:spcPts val="1000"/>
              </a:spcAft>
            </a:pPr>
            <a:r>
              <a:rPr lang="kk-KZ" dirty="0" smtClean="0">
                <a:solidFill>
                  <a:srgbClr val="252525"/>
                </a:solidFill>
                <a:latin typeface="Times New Roman"/>
                <a:ea typeface="Calibri"/>
                <a:cs typeface="Times New Roman"/>
              </a:rPr>
              <a:t>Аутизм </a:t>
            </a:r>
            <a:r>
              <a:rPr lang="kk-KZ" dirty="0">
                <a:solidFill>
                  <a:srgbClr val="252525"/>
                </a:solidFill>
                <a:latin typeface="Times New Roman"/>
                <a:ea typeface="Calibri"/>
                <a:cs typeface="Times New Roman"/>
              </a:rPr>
              <a:t>ауруын бірінші ашып зерттеген америка психиатрі Лео Каннер. Балалық аутизмі әр түрлі болады және зиятпен сөйлеу дамуының деңгейлері әр түрлі болады</a:t>
            </a:r>
            <a:endParaRPr lang="ru-RU" sz="1600" dirty="0">
              <a:effectLst/>
              <a:latin typeface="Calibri"/>
              <a:ea typeface="Calibri"/>
              <a:cs typeface="Times New Roman"/>
            </a:endParaRPr>
          </a:p>
        </p:txBody>
      </p:sp>
      <p:sp>
        <p:nvSpPr>
          <p:cNvPr id="5" name="TextBox 4"/>
          <p:cNvSpPr txBox="1"/>
          <p:nvPr/>
        </p:nvSpPr>
        <p:spPr>
          <a:xfrm>
            <a:off x="179512" y="548680"/>
            <a:ext cx="4176464" cy="2862322"/>
          </a:xfrm>
          <a:prstGeom prst="rect">
            <a:avLst/>
          </a:prstGeom>
          <a:noFill/>
        </p:spPr>
        <p:txBody>
          <a:bodyPr wrap="square" rtlCol="0">
            <a:spAutoFit/>
          </a:bodyPr>
          <a:lstStyle/>
          <a:p>
            <a:r>
              <a:rPr lang="ru-RU" b="1" dirty="0" smtClean="0">
                <a:latin typeface="Times New Roman" pitchFamily="18" charset="0"/>
                <a:cs typeface="Times New Roman" pitchFamily="18" charset="0"/>
              </a:rPr>
              <a:t>          Аутизм </a:t>
            </a:r>
            <a:r>
              <a:rPr lang="ru-RU" dirty="0">
                <a:latin typeface="Times New Roman" pitchFamily="18" charset="0"/>
                <a:cs typeface="Times New Roman" pitchFamily="18" charset="0"/>
              </a:rPr>
              <a:t>— </a:t>
            </a:r>
            <a:r>
              <a:rPr lang="ru-RU" i="1" dirty="0">
                <a:latin typeface="Times New Roman" pitchFamily="18" charset="0"/>
                <a:cs typeface="Times New Roman" pitchFamily="18" charset="0"/>
              </a:rPr>
              <a:t>(гр. </a:t>
            </a:r>
            <a:r>
              <a:rPr lang="en-US" i="1" dirty="0">
                <a:latin typeface="Times New Roman" pitchFamily="18" charset="0"/>
                <a:cs typeface="Times New Roman" pitchFamily="18" charset="0"/>
              </a:rPr>
              <a:t>autos - </a:t>
            </a:r>
            <a:r>
              <a:rPr lang="ru-RU" i="1" dirty="0" err="1">
                <a:latin typeface="Times New Roman" pitchFamily="18" charset="0"/>
                <a:cs typeface="Times New Roman" pitchFamily="18" charset="0"/>
              </a:rPr>
              <a:t>өзім</a:t>
            </a:r>
            <a:r>
              <a:rPr lang="ru-RU" i="1" dirty="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адамның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сыртқы</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дүниеден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оқшауланып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өзімен-өзі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іштей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уайымға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салынған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көңіл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күйі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Бұл терминді</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1912 </a:t>
            </a:r>
            <a:r>
              <a:rPr lang="ru-RU" b="1" dirty="0" err="1">
                <a:latin typeface="Times New Roman" pitchFamily="18" charset="0"/>
                <a:cs typeface="Times New Roman" pitchFamily="18" charset="0"/>
              </a:rPr>
              <a:t>жылы</a:t>
            </a:r>
            <a:r>
              <a:rPr lang="ru-RU" b="1" dirty="0">
                <a:latin typeface="Times New Roman" pitchFamily="18" charset="0"/>
                <a:cs typeface="Times New Roman" pitchFamily="18" charset="0"/>
              </a:rPr>
              <a:t> Э. </a:t>
            </a:r>
            <a:r>
              <a:rPr lang="ru-RU" b="1" dirty="0" err="1" smtClean="0">
                <a:latin typeface="Times New Roman" pitchFamily="18" charset="0"/>
                <a:cs typeface="Times New Roman" pitchFamily="18" charset="0"/>
              </a:rPr>
              <a:t>Блейхер</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адамның </a:t>
            </a:r>
            <a:r>
              <a:rPr lang="ru-RU" dirty="0" err="1">
                <a:latin typeface="Times New Roman" pitchFamily="18" charset="0"/>
                <a:cs typeface="Times New Roman" pitchFamily="18" charset="0"/>
              </a:rPr>
              <a:t>ішкі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эмоциялық кажеттіліктерімен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реттелетін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шынайы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әрекеттерге тәуелділігі шамалы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аффективтік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саланың айрықша түрін белгілеу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 енгізген</a:t>
            </a:r>
            <a:r>
              <a:rPr lang="ru-RU" dirty="0">
                <a:latin typeface="Times New Roman" pitchFamily="18" charset="0"/>
                <a:cs typeface="Times New Roman" pitchFamily="18" charset="0"/>
              </a:rPr>
              <a:t>. </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1383" y="548679"/>
            <a:ext cx="2200082" cy="3195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5254" y="3573015"/>
            <a:ext cx="2124979" cy="300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41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 calcmode="lin" valueType="num">
                                      <p:cBhvr>
                                        <p:cTn id="9" dur="2000" fill="hold"/>
                                        <p:tgtEl>
                                          <p:spTgt spid="6"/>
                                        </p:tgtEl>
                                        <p:attrNameLst>
                                          <p:attrName>style.rotation</p:attrName>
                                        </p:attrNameLst>
                                      </p:cBhvr>
                                      <p:tavLst>
                                        <p:tav tm="0">
                                          <p:val>
                                            <p:fltVal val="360"/>
                                          </p:val>
                                        </p:tav>
                                        <p:tav tm="100000">
                                          <p:val>
                                            <p:fltVal val="0"/>
                                          </p:val>
                                        </p:tav>
                                      </p:tavLst>
                                    </p:anim>
                                    <p:animEffect transition="in" filter="fade">
                                      <p:cBhvr>
                                        <p:cTn id="10" dur="2000"/>
                                        <p:tgtEl>
                                          <p:spTgt spid="6"/>
                                        </p:tgtEl>
                                      </p:cBhvr>
                                    </p:animEffect>
                                  </p:childTnLst>
                                </p:cTn>
                              </p:par>
                            </p:childTnLst>
                          </p:cTn>
                        </p:par>
                        <p:par>
                          <p:cTn id="11" fill="hold">
                            <p:stCondLst>
                              <p:cond delay="2000"/>
                            </p:stCondLst>
                            <p:childTnLst>
                              <p:par>
                                <p:cTn id="12" presetID="6" presetClass="emph" presetSubtype="0" autoRev="1" fill="hold" nodeType="afterEffect">
                                  <p:stCondLst>
                                    <p:cond delay="0"/>
                                  </p:stCondLst>
                                  <p:childTnLst>
                                    <p:animScale>
                                      <p:cBhvr>
                                        <p:cTn id="13"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03848" y="620688"/>
            <a:ext cx="2916387"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sz="2400" dirty="0" smtClean="0">
                <a:solidFill>
                  <a:srgbClr val="FF0000"/>
                </a:solidFill>
                <a:latin typeface="Times New Roman" panose="02020603050405020304" pitchFamily="18" charset="0"/>
                <a:cs typeface="Times New Roman" panose="02020603050405020304" pitchFamily="18" charset="0"/>
              </a:rPr>
              <a:t>Аутизм белгілері </a:t>
            </a:r>
            <a:endParaRPr lang="ru-RU" sz="2400" dirty="0">
              <a:solidFill>
                <a:srgbClr val="FF000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224314" y="1124744"/>
            <a:ext cx="7776864" cy="4093428"/>
          </a:xfrm>
          <a:prstGeom prst="rect">
            <a:avLst/>
          </a:prstGeom>
          <a:noFill/>
        </p:spPr>
        <p:txBody>
          <a:bodyPr wrap="square" rtlCol="0">
            <a:spAutoFit/>
          </a:bodyPr>
          <a:lstStyle/>
          <a:p>
            <a:r>
              <a:rPr lang="kk-KZ" sz="2000" dirty="0" smtClean="0">
                <a:latin typeface="Times New Roman" panose="02020603050405020304" pitchFamily="18" charset="0"/>
                <a:cs typeface="Times New Roman" panose="02020603050405020304" pitchFamily="18" charset="0"/>
              </a:rPr>
              <a:t>	Аутизм </a:t>
            </a:r>
            <a:r>
              <a:rPr lang="kk-KZ" sz="2000" dirty="0" smtClean="0">
                <a:latin typeface="Times New Roman" panose="02020603050405020304" pitchFamily="18" charset="0"/>
                <a:cs typeface="Times New Roman" panose="02020603050405020304" pitchFamily="18" charset="0"/>
              </a:rPr>
              <a:t>белгілері баланың </a:t>
            </a:r>
            <a:r>
              <a:rPr lang="kk-KZ" sz="2000" dirty="0" smtClean="0">
                <a:solidFill>
                  <a:srgbClr val="FF0000"/>
                </a:solidFill>
                <a:latin typeface="Times New Roman" panose="02020603050405020304" pitchFamily="18" charset="0"/>
                <a:cs typeface="Times New Roman" panose="02020603050405020304" pitchFamily="18" charset="0"/>
              </a:rPr>
              <a:t>үш жасына </a:t>
            </a:r>
            <a:r>
              <a:rPr lang="kk-KZ" sz="2000" dirty="0" smtClean="0">
                <a:latin typeface="Times New Roman" panose="02020603050405020304" pitchFamily="18" charset="0"/>
                <a:cs typeface="Times New Roman" panose="02020603050405020304" pitchFamily="18" charset="0"/>
              </a:rPr>
              <a:t>дейін айқын байқалады. Әдетте, ер балаларда жиі кездеседі. Ата-анасы құрдастарымен салыстырғанда кеш дамып, әлі сөйлемегенің байқайды. Алғашыңда бала керең секілді болып көрінеді, бірақ тексеру нәтижесі олай емес екендігін көрсетеді. Кейде сөйлеуді бастайды. Бірақ біраз уақыт өтісімен, сөйлеу қабілетін қайта жоғалтады. Күнделікті қылықтары қайталанады, күнде бір ойыншықпен және жалғыз ойнайды. Тіпті ойыншық тек бір бөлігімен ғана </a:t>
            </a:r>
            <a:r>
              <a:rPr lang="kk-KZ" sz="2000" i="1" dirty="0" smtClean="0">
                <a:latin typeface="Times New Roman" panose="02020603050405020304" pitchFamily="18" charset="0"/>
                <a:cs typeface="Times New Roman" panose="02020603050405020304" pitchFamily="18" charset="0"/>
              </a:rPr>
              <a:t>(мәселен тек қолмен немесе басымен) </a:t>
            </a:r>
            <a:r>
              <a:rPr lang="kk-KZ" sz="2000" dirty="0" smtClean="0">
                <a:latin typeface="Times New Roman" panose="02020603050405020304" pitchFamily="18" charset="0"/>
                <a:cs typeface="Times New Roman" panose="02020603050405020304" pitchFamily="18" charset="0"/>
              </a:rPr>
              <a:t>ойнауы мүмкін.</a:t>
            </a:r>
          </a:p>
          <a:p>
            <a:r>
              <a:rPr lang="kk-KZ" sz="2000" dirty="0" smtClean="0">
                <a:latin typeface="Times New Roman" panose="02020603050405020304" pitchFamily="18" charset="0"/>
                <a:cs typeface="Times New Roman" panose="02020603050405020304" pitchFamily="18" charset="0"/>
              </a:rPr>
              <a:t>Күнделікті қайталанатын  тәртіптің  өзгеруін бала өте қиын қабылдайды. Ата-аналардың айтуынша  бала көзге тіке қарамайды. Аутист балалар деепресияға шалдығып, эпелепсиялық ұстамалар байқалады.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000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4230" y="461863"/>
            <a:ext cx="4536504" cy="461665"/>
          </a:xfrm>
          <a:prstGeom prst="rect">
            <a:avLst/>
          </a:prstGeom>
          <a:noFill/>
        </p:spPr>
        <p:txBody>
          <a:bodyPr wrap="square" rtlCol="0">
            <a:spAutoFit/>
          </a:bodyPr>
          <a:lstStyle/>
          <a:p>
            <a:r>
              <a:rPr lang="kk-KZ" sz="2400" dirty="0" smtClean="0">
                <a:solidFill>
                  <a:srgbClr val="FF0000"/>
                </a:solidFill>
                <a:latin typeface="Times New Roman" panose="02020603050405020304" pitchFamily="18" charset="0"/>
                <a:cs typeface="Times New Roman" panose="02020603050405020304" pitchFamily="18" charset="0"/>
              </a:rPr>
              <a:t>Аутизмнің  пайда болу себептері</a:t>
            </a:r>
            <a:endParaRPr lang="ru-RU" sz="2400" dirty="0">
              <a:solidFill>
                <a:srgbClr val="FF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67544" y="1294962"/>
            <a:ext cx="5256584" cy="4401205"/>
          </a:xfrm>
          <a:prstGeom prst="rect">
            <a:avLst/>
          </a:prstGeom>
          <a:noFill/>
        </p:spPr>
        <p:txBody>
          <a:bodyPr wrap="square" rtlCol="0">
            <a:spAutoFit/>
          </a:bodyPr>
          <a:lstStyle/>
          <a:p>
            <a:pPr algn="just"/>
            <a:r>
              <a:rPr lang="kk-KZ" sz="2000" dirty="0" smtClean="0">
                <a:latin typeface="Times New Roman" panose="02020603050405020304" pitchFamily="18" charset="0"/>
                <a:cs typeface="Times New Roman" panose="02020603050405020304" pitchFamily="18" charset="0"/>
              </a:rPr>
              <a:t>Ғалымдардың ең соңғы мәліметтер бойынша   аутизмге ұшыраған  балалардың тумыстан миында кінарат ( мидың бір бөлігі нашар дамыса, екінші бір бөлігі өте жақсы дамыған, дамыған хромосомалық өзгерістермен   зат алмасуды бұзылуы, гендік деңгейдегі өзгерістер) бар екені анықталды.Гендік пайда болуына, жүкті кезінде болашақ анаға қоршаған ортаның  қолайсыз экологиялық жағдайы, стресстер әсер етеді. Әдетте бала миының эмоцияға жауап беретін орталығы бұзылады. Олардың қанның құрамында ерекше белоктар анықталған. Бұл жерде тұқым қуалаушылықтың маңызы зор. </a:t>
            </a:r>
            <a:endParaRPr lang="ru-RU" sz="2000" dirty="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701675"/>
            <a:ext cx="2952328" cy="294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470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7584" y="548680"/>
            <a:ext cx="7776864" cy="523220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МКБ-10</a:t>
            </a:r>
          </a:p>
          <a:p>
            <a:pPr algn="ctr"/>
            <a:r>
              <a:rPr lang="kk-KZ" sz="2800" b="1" dirty="0" smtClean="0">
                <a:solidFill>
                  <a:srgbClr val="FF0000"/>
                </a:solidFill>
                <a:latin typeface="Times New Roman" pitchFamily="18" charset="0"/>
                <a:cs typeface="Times New Roman" pitchFamily="18" charset="0"/>
              </a:rPr>
              <a:t>Жалпы дамуының бұзылыстары</a:t>
            </a:r>
          </a:p>
          <a:p>
            <a:r>
              <a:rPr lang="kk-KZ" b="1" dirty="0" smtClean="0">
                <a:latin typeface="Times New Roman" pitchFamily="18" charset="0"/>
                <a:cs typeface="Times New Roman" pitchFamily="18" charset="0"/>
              </a:rPr>
              <a:t>Бала аутизмі (</a:t>
            </a:r>
            <a:r>
              <a:rPr lang="en-US" b="1" dirty="0" smtClean="0">
                <a:latin typeface="Times New Roman" pitchFamily="18" charset="0"/>
                <a:cs typeface="Times New Roman" pitchFamily="18" charset="0"/>
              </a:rPr>
              <a:t>F 84</a:t>
            </a:r>
            <a:r>
              <a:rPr lang="kk-KZ" b="1" dirty="0" smtClean="0">
                <a:latin typeface="Times New Roman" pitchFamily="18" charset="0"/>
                <a:cs typeface="Times New Roman" pitchFamily="18" charset="0"/>
              </a:rPr>
              <a:t>.0)</a:t>
            </a:r>
          </a:p>
          <a:p>
            <a:pPr lvl="0"/>
            <a:r>
              <a:rPr lang="kk-KZ" b="1" dirty="0" smtClean="0">
                <a:latin typeface="Times New Roman" pitchFamily="18" charset="0"/>
                <a:cs typeface="Times New Roman" pitchFamily="18" charset="0"/>
              </a:rPr>
              <a:t>Бас миының органикалық аурулар салдарынан болған бала аутизмі</a:t>
            </a:r>
          </a:p>
          <a:p>
            <a:pPr lvl="0"/>
            <a:r>
              <a:rPr lang="kk-KZ" b="1" dirty="0" smtClean="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.01)</a:t>
            </a:r>
          </a:p>
          <a:p>
            <a:pPr lvl="0"/>
            <a:r>
              <a:rPr lang="kk-KZ" b="1" dirty="0" smtClean="0">
                <a:solidFill>
                  <a:prstClr val="black"/>
                </a:solidFill>
                <a:latin typeface="Times New Roman" pitchFamily="18" charset="0"/>
                <a:cs typeface="Times New Roman" pitchFamily="18" charset="0"/>
              </a:rPr>
              <a:t>Басқа себептермен болған бала аутизм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.02)</a:t>
            </a:r>
            <a:endParaRPr lang="kk-KZ" b="1" dirty="0">
              <a:solidFill>
                <a:prstClr val="black"/>
              </a:solidFill>
              <a:latin typeface="Times New Roman" pitchFamily="18" charset="0"/>
              <a:cs typeface="Times New Roman" pitchFamily="18" charset="0"/>
            </a:endParaRPr>
          </a:p>
          <a:p>
            <a:pPr lvl="0"/>
            <a:r>
              <a:rPr lang="kk-KZ" b="1" dirty="0" smtClean="0">
                <a:solidFill>
                  <a:prstClr val="black"/>
                </a:solidFill>
                <a:latin typeface="Times New Roman" pitchFamily="18" charset="0"/>
                <a:cs typeface="Times New Roman" pitchFamily="18" charset="0"/>
              </a:rPr>
              <a:t>Атипичный аутизм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.1)</a:t>
            </a:r>
          </a:p>
          <a:p>
            <a:pPr lvl="0"/>
            <a:r>
              <a:rPr lang="kk-KZ" b="1" dirty="0" smtClean="0">
                <a:solidFill>
                  <a:prstClr val="black"/>
                </a:solidFill>
                <a:latin typeface="Times New Roman" pitchFamily="18" charset="0"/>
                <a:cs typeface="Times New Roman" pitchFamily="18" charset="0"/>
              </a:rPr>
              <a:t>Ақыл-ой кемістігі бар а.аутизм  (</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.11)</a:t>
            </a:r>
          </a:p>
          <a:p>
            <a:pPr lvl="0"/>
            <a:r>
              <a:rPr lang="kk-KZ" b="1" dirty="0">
                <a:solidFill>
                  <a:prstClr val="black"/>
                </a:solidFill>
                <a:latin typeface="Times New Roman" pitchFamily="18" charset="0"/>
                <a:cs typeface="Times New Roman" pitchFamily="18" charset="0"/>
              </a:rPr>
              <a:t>Ақыл-ой кемістігі </a:t>
            </a:r>
            <a:r>
              <a:rPr lang="kk-KZ" b="1" dirty="0" smtClean="0">
                <a:solidFill>
                  <a:prstClr val="black"/>
                </a:solidFill>
                <a:latin typeface="Times New Roman" pitchFamily="18" charset="0"/>
                <a:cs typeface="Times New Roman" pitchFamily="18" charset="0"/>
              </a:rPr>
              <a:t>жоқ  а.аутизм  (</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.12)</a:t>
            </a:r>
          </a:p>
          <a:p>
            <a:pPr lvl="0"/>
            <a:r>
              <a:rPr lang="kk-KZ" b="1" dirty="0" smtClean="0">
                <a:solidFill>
                  <a:prstClr val="black"/>
                </a:solidFill>
                <a:latin typeface="Times New Roman" pitchFamily="18" charset="0"/>
                <a:cs typeface="Times New Roman" pitchFamily="18" charset="0"/>
              </a:rPr>
              <a:t>Ретта Синдромы</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.2)</a:t>
            </a:r>
            <a:endParaRPr lang="kk-KZ" b="1" dirty="0">
              <a:solidFill>
                <a:prstClr val="black"/>
              </a:solidFill>
              <a:latin typeface="Times New Roman" pitchFamily="18" charset="0"/>
              <a:cs typeface="Times New Roman" pitchFamily="18" charset="0"/>
            </a:endParaRPr>
          </a:p>
          <a:p>
            <a:pPr lvl="0"/>
            <a:r>
              <a:rPr lang="kk-KZ" b="1" dirty="0" smtClean="0">
                <a:solidFill>
                  <a:prstClr val="black"/>
                </a:solidFill>
                <a:latin typeface="Times New Roman" pitchFamily="18" charset="0"/>
                <a:cs typeface="Times New Roman" pitchFamily="18" charset="0"/>
              </a:rPr>
              <a:t>Бала жастағы  басқа  дезинтегративті  бұзылыстар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.3)</a:t>
            </a:r>
          </a:p>
          <a:p>
            <a:pPr lvl="0"/>
            <a:r>
              <a:rPr lang="kk-KZ" b="1" dirty="0">
                <a:solidFill>
                  <a:prstClr val="black"/>
                </a:solidFill>
                <a:latin typeface="Times New Roman" pitchFamily="18" charset="0"/>
                <a:cs typeface="Times New Roman" pitchFamily="18" charset="0"/>
              </a:rPr>
              <a:t> </a:t>
            </a:r>
            <a:r>
              <a:rPr lang="kk-KZ" b="1" dirty="0" smtClean="0">
                <a:solidFill>
                  <a:prstClr val="black"/>
                </a:solidFill>
                <a:latin typeface="Times New Roman" pitchFamily="18" charset="0"/>
                <a:cs typeface="Times New Roman" pitchFamily="18" charset="0"/>
              </a:rPr>
              <a:t>Ақыл-ойы  кемістігі мен стереотипті қимыл- қозғалыс қосылған  гиперактивті бұзылыс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.4)</a:t>
            </a:r>
            <a:endParaRPr lang="kk-KZ" b="1" dirty="0">
              <a:solidFill>
                <a:prstClr val="black"/>
              </a:solidFill>
              <a:latin typeface="Times New Roman" pitchFamily="18" charset="0"/>
              <a:cs typeface="Times New Roman" pitchFamily="18" charset="0"/>
            </a:endParaRPr>
          </a:p>
          <a:p>
            <a:pPr lvl="0"/>
            <a:r>
              <a:rPr lang="kk-KZ" b="1" dirty="0" smtClean="0">
                <a:solidFill>
                  <a:prstClr val="black"/>
                </a:solidFill>
                <a:latin typeface="Times New Roman" pitchFamily="18" charset="0"/>
                <a:cs typeface="Times New Roman" pitchFamily="18" charset="0"/>
              </a:rPr>
              <a:t>Аспергер Синдромы</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.5)</a:t>
            </a:r>
            <a:endParaRPr lang="kk-KZ" b="1" dirty="0">
              <a:solidFill>
                <a:prstClr val="black"/>
              </a:solidFill>
              <a:latin typeface="Times New Roman" pitchFamily="18" charset="0"/>
              <a:cs typeface="Times New Roman" pitchFamily="18" charset="0"/>
            </a:endParaRPr>
          </a:p>
          <a:p>
            <a:pPr lvl="0"/>
            <a:endParaRPr lang="kk-KZ" dirty="0">
              <a:solidFill>
                <a:prstClr val="black"/>
              </a:solidFill>
            </a:endParaRPr>
          </a:p>
          <a:p>
            <a:pPr lvl="0"/>
            <a:endParaRPr lang="kk-KZ" dirty="0">
              <a:solidFill>
                <a:prstClr val="black"/>
              </a:solidFill>
            </a:endParaRPr>
          </a:p>
          <a:p>
            <a:pPr lvl="0"/>
            <a:endParaRPr lang="kk-KZ" dirty="0">
              <a:solidFill>
                <a:prstClr val="black"/>
              </a:solidFill>
            </a:endParaRPr>
          </a:p>
          <a:p>
            <a:endParaRPr lang="ru-RU" dirty="0"/>
          </a:p>
        </p:txBody>
      </p:sp>
    </p:spTree>
    <p:extLst>
      <p:ext uri="{BB962C8B-B14F-4D97-AF65-F5344CB8AC3E}">
        <p14:creationId xmlns:p14="http://schemas.microsoft.com/office/powerpoint/2010/main" val="4133021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063007">
            <a:off x="2225220" y="1673099"/>
            <a:ext cx="1949529" cy="40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2934743" y="2447598"/>
            <a:ext cx="1504382" cy="819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051920" y="264556"/>
            <a:ext cx="2760885" cy="52322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800" b="1" dirty="0">
                <a:solidFill>
                  <a:srgbClr val="FF0000"/>
                </a:solidFill>
                <a:latin typeface="Times New Roman" panose="02020603050405020304" pitchFamily="18" charset="0"/>
                <a:cs typeface="Times New Roman" panose="02020603050405020304" pitchFamily="18" charset="0"/>
              </a:rPr>
              <a:t>Аутизм түрлері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99565" y="2447600"/>
            <a:ext cx="2758256" cy="132343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000" b="1" dirty="0">
                <a:solidFill>
                  <a:srgbClr val="FF0000"/>
                </a:solidFill>
                <a:latin typeface="Times New Roman" panose="02020603050405020304" pitchFamily="18" charset="0"/>
                <a:cs typeface="Times New Roman" panose="02020603050405020304" pitchFamily="18" charset="0"/>
              </a:rPr>
              <a:t>Каннер </a:t>
            </a:r>
            <a:r>
              <a:rPr lang="kk-KZ" sz="2000" b="1" dirty="0" smtClean="0">
                <a:solidFill>
                  <a:srgbClr val="FF0000"/>
                </a:solidFill>
                <a:latin typeface="Times New Roman" panose="02020603050405020304" pitchFamily="18" charset="0"/>
                <a:cs typeface="Times New Roman" panose="02020603050405020304" pitchFamily="18" charset="0"/>
              </a:rPr>
              <a:t>синдромы</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 аутизмнің ауыр түрі)</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3 жастан бастап</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 байқалады</a:t>
            </a:r>
            <a:endParaRPr lang="ru-RU" sz="2000" b="1" dirty="0">
              <a:solidFill>
                <a:srgbClr val="FF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066349" y="1168616"/>
            <a:ext cx="3163974"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Баланың тым кеш  сөйлеуі</a:t>
            </a:r>
            <a:endParaRPr lang="ru-RU" b="1" dirty="0">
              <a:latin typeface="Times New Roman" pitchFamily="18" charset="0"/>
              <a:cs typeface="Times New Roman" pitchFamily="18" charset="0"/>
            </a:endParaRPr>
          </a:p>
        </p:txBody>
      </p:sp>
      <p:sp>
        <p:nvSpPr>
          <p:cNvPr id="20" name="TextBox 19"/>
          <p:cNvSpPr txBox="1"/>
          <p:nvPr/>
        </p:nvSpPr>
        <p:spPr>
          <a:xfrm>
            <a:off x="4432362" y="1701980"/>
            <a:ext cx="2751266"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Жалғыздықты ұнатады </a:t>
            </a:r>
            <a:endParaRPr lang="ru-RU" b="1" dirty="0">
              <a:latin typeface="Times New Roman" pitchFamily="18" charset="0"/>
              <a:cs typeface="Times New Roman" pitchFamily="18" charset="0"/>
            </a:endParaRPr>
          </a:p>
        </p:txBody>
      </p:sp>
      <p:sp>
        <p:nvSpPr>
          <p:cNvPr id="21" name="TextBox 20"/>
          <p:cNvSpPr txBox="1"/>
          <p:nvPr/>
        </p:nvSpPr>
        <p:spPr>
          <a:xfrm>
            <a:off x="4402951" y="2943513"/>
            <a:ext cx="3163973"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Ешкімге еліктемейді ,үнемі бір қимылды қайталайды</a:t>
            </a:r>
            <a:endParaRPr lang="ru-RU" b="1" dirty="0">
              <a:latin typeface="Times New Roman" pitchFamily="18" charset="0"/>
              <a:cs typeface="Times New Roman" pitchFamily="18" charset="0"/>
            </a:endParaRPr>
          </a:p>
        </p:txBody>
      </p:sp>
      <p:sp>
        <p:nvSpPr>
          <p:cNvPr id="22" name="TextBox 21"/>
          <p:cNvSpPr txBox="1"/>
          <p:nvPr/>
        </p:nvSpPr>
        <p:spPr>
          <a:xfrm>
            <a:off x="4402951" y="2186786"/>
            <a:ext cx="352839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Күнделікті  өмірдегі тәртіптің  өзгеруіне қарсы өте сезімтал</a:t>
            </a:r>
            <a:endParaRPr lang="ru-RU" b="1" dirty="0">
              <a:latin typeface="Times New Roman" pitchFamily="18" charset="0"/>
              <a:cs typeface="Times New Roman" pitchFamily="18" charset="0"/>
            </a:endParaRPr>
          </a:p>
        </p:txBody>
      </p:sp>
      <p:pic>
        <p:nvPicPr>
          <p:cNvPr id="2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78761">
            <a:off x="2664057" y="3719828"/>
            <a:ext cx="1870474"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726514">
            <a:off x="1935720" y="3862856"/>
            <a:ext cx="2167956" cy="1378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3108034" y="5198262"/>
            <a:ext cx="4709431"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Туғандармен  мүлдем байланысқа түспейді</a:t>
            </a:r>
            <a:endParaRPr lang="ru-RU" b="1" dirty="0">
              <a:latin typeface="Times New Roman" pitchFamily="18" charset="0"/>
              <a:cs typeface="Times New Roman" pitchFamily="18" charset="0"/>
            </a:endParaRPr>
          </a:p>
        </p:txBody>
      </p:sp>
      <p:sp>
        <p:nvSpPr>
          <p:cNvPr id="38" name="TextBox 37"/>
          <p:cNvSpPr txBox="1"/>
          <p:nvPr/>
        </p:nvSpPr>
        <p:spPr>
          <a:xfrm>
            <a:off x="4271211" y="3905962"/>
            <a:ext cx="3791871"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Қасындағы адамның сезімін түсінбеуі,сөйлегенде бірде айқайлап,бірде сыбырлап сөйлейді.</a:t>
            </a:r>
            <a:endParaRPr lang="ru-RU" b="1" dirty="0">
              <a:latin typeface="Times New Roman" pitchFamily="18" charset="0"/>
              <a:cs typeface="Times New Roman" pitchFamily="18" charset="0"/>
            </a:endParaRPr>
          </a:p>
        </p:txBody>
      </p:sp>
      <p:pic>
        <p:nvPicPr>
          <p:cNvPr id="32"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57821" y="1583928"/>
            <a:ext cx="1595625" cy="161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158909">
            <a:off x="2822906" y="2662234"/>
            <a:ext cx="1824229" cy="137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72650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Прямая со стрелкой 6"/>
          <p:cNvCxnSpPr>
            <a:stCxn id="11" idx="3"/>
          </p:cNvCxnSpPr>
          <p:nvPr/>
        </p:nvCxnSpPr>
        <p:spPr>
          <a:xfrm flipV="1">
            <a:off x="2989881" y="2348880"/>
            <a:ext cx="1311777" cy="4526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7945465">
            <a:off x="2734580" y="1789173"/>
            <a:ext cx="1545235" cy="40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3687179">
            <a:off x="3023665" y="2916092"/>
            <a:ext cx="1473820" cy="802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051920" y="264556"/>
            <a:ext cx="2760885" cy="52322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800" b="1" dirty="0">
                <a:solidFill>
                  <a:srgbClr val="FF0000"/>
                </a:solidFill>
                <a:latin typeface="Times New Roman" panose="02020603050405020304" pitchFamily="18" charset="0"/>
                <a:cs typeface="Times New Roman" panose="02020603050405020304" pitchFamily="18" charset="0"/>
              </a:rPr>
              <a:t>Аутизм түрлері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67505" y="2447600"/>
            <a:ext cx="2822376" cy="707886"/>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000" b="1" dirty="0" smtClean="0">
                <a:solidFill>
                  <a:srgbClr val="FF0000"/>
                </a:solidFill>
                <a:latin typeface="Times New Roman" panose="02020603050405020304" pitchFamily="18" charset="0"/>
                <a:cs typeface="Times New Roman" panose="02020603050405020304" pitchFamily="18" charset="0"/>
              </a:rPr>
              <a:t>Аспенгер синдромы</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 аутизмнің жеңіл түрі</a:t>
            </a:r>
            <a:r>
              <a:rPr lang="kk-KZ" b="1" dirty="0" smtClean="0">
                <a:solidFill>
                  <a:srgbClr val="FF0000"/>
                </a:solidFill>
                <a:latin typeface="Times New Roman" panose="02020603050405020304" pitchFamily="18" charset="0"/>
                <a:cs typeface="Times New Roman" panose="02020603050405020304" pitchFamily="18" charset="0"/>
              </a:rPr>
              <a:t>)</a:t>
            </a:r>
          </a:p>
        </p:txBody>
      </p:sp>
      <p:sp>
        <p:nvSpPr>
          <p:cNvPr id="19" name="TextBox 18"/>
          <p:cNvSpPr txBox="1"/>
          <p:nvPr/>
        </p:nvSpPr>
        <p:spPr>
          <a:xfrm>
            <a:off x="4066348" y="1168616"/>
            <a:ext cx="374601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Каннер синдромына қарағанда интелектісі  айтарлықтай жоғары </a:t>
            </a:r>
            <a:endParaRPr lang="ru-RU" b="1" dirty="0">
              <a:latin typeface="Times New Roman" pitchFamily="18" charset="0"/>
              <a:cs typeface="Times New Roman" pitchFamily="18" charset="0"/>
            </a:endParaRPr>
          </a:p>
        </p:txBody>
      </p:sp>
      <p:sp>
        <p:nvSpPr>
          <p:cNvPr id="22" name="TextBox 21"/>
          <p:cNvSpPr txBox="1"/>
          <p:nvPr/>
        </p:nvSpPr>
        <p:spPr>
          <a:xfrm>
            <a:off x="4402951" y="1847435"/>
            <a:ext cx="352839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Әдетте белгілі бір салаға  жоғары қызығушылық танытып сол саланы меңгере алады.</a:t>
            </a:r>
            <a:endParaRPr lang="ru-RU" b="1" dirty="0">
              <a:latin typeface="Times New Roman" pitchFamily="18" charset="0"/>
              <a:cs typeface="Times New Roman" pitchFamily="18" charset="0"/>
            </a:endParaRPr>
          </a:p>
        </p:txBody>
      </p:sp>
      <p:pic>
        <p:nvPicPr>
          <p:cNvPr id="2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510700">
            <a:off x="2621930" y="3230590"/>
            <a:ext cx="176922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440755">
            <a:off x="1916109" y="3200028"/>
            <a:ext cx="2202521" cy="1378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402951" y="3142375"/>
            <a:ext cx="4711638"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Логикалық ойлауы қабілеті дамыған, сөйлей алады.</a:t>
            </a:r>
            <a:endParaRPr lang="ru-RU" b="1" dirty="0">
              <a:latin typeface="Times New Roman" pitchFamily="18" charset="0"/>
              <a:cs typeface="Times New Roman" pitchFamily="18" charset="0"/>
            </a:endParaRPr>
          </a:p>
        </p:txBody>
      </p:sp>
      <p:sp>
        <p:nvSpPr>
          <p:cNvPr id="3" name="TextBox 2"/>
          <p:cNvSpPr txBox="1"/>
          <p:nvPr/>
        </p:nvSpPr>
        <p:spPr>
          <a:xfrm>
            <a:off x="4019755" y="4058850"/>
            <a:ext cx="4081502"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Адамдармен байланысқа түсуі қиын.</a:t>
            </a:r>
            <a:endParaRPr lang="ru-RU" b="1" dirty="0">
              <a:latin typeface="Times New Roman" pitchFamily="18" charset="0"/>
              <a:cs typeface="Times New Roman" pitchFamily="18" charset="0"/>
            </a:endParaRPr>
          </a:p>
        </p:txBody>
      </p:sp>
      <p:sp>
        <p:nvSpPr>
          <p:cNvPr id="5" name="TextBox 4"/>
          <p:cNvSpPr txBox="1"/>
          <p:nvPr/>
        </p:nvSpPr>
        <p:spPr>
          <a:xfrm>
            <a:off x="3535888" y="4653136"/>
            <a:ext cx="4816190"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Болашақта бір саланың шебері болу мүмкін</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336064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Прямая со стрелкой 6"/>
          <p:cNvCxnSpPr/>
          <p:nvPr/>
        </p:nvCxnSpPr>
        <p:spPr>
          <a:xfrm flipV="1">
            <a:off x="2947300" y="3031505"/>
            <a:ext cx="1337096" cy="3204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496284">
            <a:off x="2303720" y="1756579"/>
            <a:ext cx="1946461" cy="40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236426" y="264556"/>
            <a:ext cx="2391873" cy="46166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400" b="1" dirty="0">
                <a:solidFill>
                  <a:srgbClr val="FF0000"/>
                </a:solidFill>
                <a:latin typeface="Times New Roman" panose="02020603050405020304" pitchFamily="18" charset="0"/>
                <a:cs typeface="Times New Roman" panose="02020603050405020304" pitchFamily="18" charset="0"/>
              </a:rPr>
              <a:t>Аутизм түрлері </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24741" y="2447600"/>
            <a:ext cx="2907911" cy="92333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b="1" dirty="0" smtClean="0">
                <a:solidFill>
                  <a:srgbClr val="FF0000"/>
                </a:solidFill>
                <a:latin typeface="Times New Roman" panose="02020603050405020304" pitchFamily="18" charset="0"/>
                <a:cs typeface="Times New Roman" panose="02020603050405020304" pitchFamily="18" charset="0"/>
              </a:rPr>
              <a:t>Ретта синдромы</a:t>
            </a:r>
          </a:p>
          <a:p>
            <a:pPr lvl="0" algn="ctr"/>
            <a:r>
              <a:rPr lang="kk-KZ" b="1" dirty="0" smtClean="0">
                <a:solidFill>
                  <a:srgbClr val="FF0000"/>
                </a:solidFill>
                <a:latin typeface="Times New Roman" panose="02020603050405020304" pitchFamily="18" charset="0"/>
                <a:cs typeface="Times New Roman" panose="02020603050405020304" pitchFamily="18" charset="0"/>
              </a:rPr>
              <a:t>( ең сирек әрі тек</a:t>
            </a:r>
          </a:p>
          <a:p>
            <a:pPr lvl="0" algn="ctr"/>
            <a:r>
              <a:rPr lang="kk-KZ" b="1" dirty="0" smtClean="0">
                <a:solidFill>
                  <a:srgbClr val="FF0000"/>
                </a:solidFill>
                <a:latin typeface="Times New Roman" panose="02020603050405020304" pitchFamily="18" charset="0"/>
                <a:cs typeface="Times New Roman" panose="02020603050405020304" pitchFamily="18" charset="0"/>
              </a:rPr>
              <a:t> қыздарда кездесетін түрі)</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021160" y="908720"/>
            <a:ext cx="3163974"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Әдетте қыздар екі жасқа дейін қалыпты дамып келеді де ,бірден қабілеттерінен айырыла бастайды</a:t>
            </a:r>
            <a:endParaRPr lang="ru-RU" b="1" dirty="0">
              <a:latin typeface="Times New Roman" pitchFamily="18" charset="0"/>
              <a:cs typeface="Times New Roman" pitchFamily="18" charset="0"/>
            </a:endParaRPr>
          </a:p>
        </p:txBody>
      </p:sp>
      <p:pic>
        <p:nvPicPr>
          <p:cNvPr id="2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244577">
            <a:off x="2278949" y="3609399"/>
            <a:ext cx="224326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284396" y="2493767"/>
            <a:ext cx="3096344"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Өзі киіне алмайды,бірте-бірте сөйлей алмай қалмайды, қолындағы заттарды ұстай алмайды, бұлшықеттер тонусы жоғалады</a:t>
            </a:r>
            <a:endParaRPr lang="ru-RU" b="1" dirty="0">
              <a:latin typeface="Times New Roman" pitchFamily="18" charset="0"/>
              <a:cs typeface="Times New Roman" pitchFamily="18" charset="0"/>
            </a:endParaRPr>
          </a:p>
        </p:txBody>
      </p:sp>
      <p:sp>
        <p:nvSpPr>
          <p:cNvPr id="3" name="TextBox 2"/>
          <p:cNvSpPr txBox="1"/>
          <p:nvPr/>
        </p:nvSpPr>
        <p:spPr>
          <a:xfrm>
            <a:off x="4211960" y="4437112"/>
            <a:ext cx="4320480" cy="64807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Психикалық күйреудің салдарынан жиі ұстамалар болады.</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533746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957901">
            <a:off x="2656589" y="1527255"/>
            <a:ext cx="2110308" cy="510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6121150">
            <a:off x="3083616" y="1647040"/>
            <a:ext cx="1532685" cy="1649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049852">
            <a:off x="2885124" y="2816970"/>
            <a:ext cx="1679406" cy="914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327988" y="264556"/>
            <a:ext cx="2208746" cy="52322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800" b="1" dirty="0">
                <a:solidFill>
                  <a:srgbClr val="FF0000"/>
                </a:solidFill>
                <a:latin typeface="Times New Roman" panose="02020603050405020304" pitchFamily="18" charset="0"/>
                <a:cs typeface="Times New Roman" panose="02020603050405020304" pitchFamily="18" charset="0"/>
              </a:rPr>
              <a:t>Аутизм </a:t>
            </a:r>
            <a:r>
              <a:rPr lang="kk-KZ" sz="2800" b="1" dirty="0" smtClean="0">
                <a:solidFill>
                  <a:srgbClr val="FF0000"/>
                </a:solidFill>
                <a:latin typeface="Times New Roman" panose="02020603050405020304" pitchFamily="18" charset="0"/>
                <a:cs typeface="Times New Roman" panose="02020603050405020304" pitchFamily="18" charset="0"/>
              </a:rPr>
              <a:t>түрі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538125" y="1736472"/>
            <a:ext cx="3163974"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r>
              <a:rPr lang="kk-KZ" b="1" dirty="0">
                <a:latin typeface="Times New Roman" panose="02020603050405020304" pitchFamily="18" charset="0"/>
                <a:cs typeface="Times New Roman" panose="02020603050405020304" pitchFamily="18" charset="0"/>
              </a:rPr>
              <a:t>3-5 жасына </a:t>
            </a:r>
            <a:r>
              <a:rPr lang="kk-KZ" b="1" dirty="0" smtClean="0">
                <a:latin typeface="Times New Roman" panose="02020603050405020304" pitchFamily="18" charset="0"/>
                <a:cs typeface="Times New Roman" panose="02020603050405020304" pitchFamily="18" charset="0"/>
              </a:rPr>
              <a:t>дейін жақсы дамып, белгісіз себептермен бірден түрлі қабілетін жоғалта бастайды </a:t>
            </a:r>
            <a:endParaRPr lang="ru-RU" b="1" dirty="0">
              <a:latin typeface="Times New Roman" panose="02020603050405020304" pitchFamily="18" charset="0"/>
              <a:cs typeface="Times New Roman" panose="02020603050405020304" pitchFamily="18" charset="0"/>
            </a:endParaRPr>
          </a:p>
        </p:txBody>
      </p:sp>
      <p:pic>
        <p:nvPicPr>
          <p:cNvPr id="2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53344">
            <a:off x="2225299" y="3375533"/>
            <a:ext cx="20839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669332" y="1224144"/>
            <a:ext cx="3558954"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b="1" dirty="0" smtClean="0">
                <a:latin typeface="Times New Roman" panose="02020603050405020304" pitchFamily="18" charset="0"/>
                <a:cs typeface="Times New Roman" panose="02020603050405020304" pitchFamily="18" charset="0"/>
              </a:rPr>
              <a:t> Ер балаларда </a:t>
            </a:r>
            <a:r>
              <a:rPr lang="kk-KZ" b="1" dirty="0">
                <a:latin typeface="Times New Roman" panose="02020603050405020304" pitchFamily="18" charset="0"/>
                <a:cs typeface="Times New Roman" panose="02020603050405020304" pitchFamily="18" charset="0"/>
              </a:rPr>
              <a:t>жиі кездеседі</a:t>
            </a:r>
            <a:endParaRPr lang="ru-RU" dirty="0"/>
          </a:p>
        </p:txBody>
      </p:sp>
      <p:sp>
        <p:nvSpPr>
          <p:cNvPr id="4" name="Овал 3"/>
          <p:cNvSpPr/>
          <p:nvPr/>
        </p:nvSpPr>
        <p:spPr>
          <a:xfrm>
            <a:off x="181402" y="1768781"/>
            <a:ext cx="2803853" cy="181621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err="1">
                <a:solidFill>
                  <a:srgbClr val="FF0000"/>
                </a:solidFill>
                <a:latin typeface="Times New Roman" pitchFamily="18" charset="0"/>
                <a:cs typeface="Times New Roman" pitchFamily="18" charset="0"/>
              </a:rPr>
              <a:t>Процессуалды</a:t>
            </a:r>
            <a:r>
              <a:rPr lang="ru-RU" sz="2000" b="1" dirty="0">
                <a:solidFill>
                  <a:srgbClr val="FF0000"/>
                </a:solidFill>
                <a:latin typeface="Times New Roman" pitchFamily="18" charset="0"/>
                <a:cs typeface="Times New Roman" pitchFamily="18" charset="0"/>
              </a:rPr>
              <a:t> </a:t>
            </a:r>
          </a:p>
          <a:p>
            <a:pPr algn="ctr"/>
            <a:r>
              <a:rPr lang="ru-RU" sz="2000" b="1" dirty="0">
                <a:solidFill>
                  <a:srgbClr val="FF0000"/>
                </a:solidFill>
                <a:latin typeface="Times New Roman" pitchFamily="18" charset="0"/>
                <a:cs typeface="Times New Roman" pitchFamily="18" charset="0"/>
              </a:rPr>
              <a:t>аутизм</a:t>
            </a:r>
          </a:p>
          <a:p>
            <a:pPr algn="ctr"/>
            <a:endParaRPr lang="ru-RU" b="1" dirty="0">
              <a:solidFill>
                <a:srgbClr val="FF0000"/>
              </a:solidFill>
              <a:latin typeface="Times New Roman" pitchFamily="18" charset="0"/>
              <a:cs typeface="Times New Roman" pitchFamily="18" charset="0"/>
            </a:endParaRPr>
          </a:p>
        </p:txBody>
      </p:sp>
      <p:pic>
        <p:nvPicPr>
          <p:cNvPr id="2052" name="Picture 4"/>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563888" y="4460792"/>
            <a:ext cx="47926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541384" y="3274846"/>
            <a:ext cx="420708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b="1" dirty="0" smtClean="0">
                <a:latin typeface="Times New Roman" pitchFamily="18" charset="0"/>
                <a:cs typeface="Times New Roman" pitchFamily="18" charset="0"/>
              </a:rPr>
              <a:t>Е</a:t>
            </a:r>
            <a:r>
              <a:rPr lang="kk-KZ" b="1" dirty="0" smtClean="0">
                <a:latin typeface="Times New Roman" pitchFamily="18" charset="0"/>
                <a:cs typeface="Times New Roman" pitchFamily="18" charset="0"/>
              </a:rPr>
              <a:t>шкімге еліктемейді, үнемі бір қимылды қайталайды</a:t>
            </a:r>
            <a:endParaRPr lang="ru-RU" b="1" dirty="0">
              <a:latin typeface="Times New Roman" pitchFamily="18" charset="0"/>
              <a:cs typeface="Times New Roman" pitchFamily="18" charset="0"/>
            </a:endParaRPr>
          </a:p>
        </p:txBody>
      </p:sp>
      <p:sp>
        <p:nvSpPr>
          <p:cNvPr id="20" name="TextBox 19"/>
          <p:cNvSpPr txBox="1"/>
          <p:nvPr/>
        </p:nvSpPr>
        <p:spPr>
          <a:xfrm>
            <a:off x="4039033" y="4338316"/>
            <a:ext cx="4709431"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Туғандармен  мүлдем байланысқа түспейді</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5858345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85428" y="398709"/>
            <a:ext cx="4587899" cy="523220"/>
          </a:xfrm>
          <a:prstGeom prst="rect">
            <a:avLst/>
          </a:prstGeom>
          <a:noFill/>
        </p:spPr>
        <p:txBody>
          <a:bodyPr wrap="square" rtlCol="0">
            <a:spAutoFit/>
          </a:bodyPr>
          <a:lstStyle/>
          <a:p>
            <a:r>
              <a:rPr lang="kk-KZ" sz="2800" b="1" dirty="0" smtClean="0">
                <a:latin typeface="Times New Roman" panose="02020603050405020304" pitchFamily="18" charset="0"/>
                <a:cs typeface="Times New Roman" panose="02020603050405020304" pitchFamily="18" charset="0"/>
              </a:rPr>
              <a:t>Аутизм қалай емделеді</a:t>
            </a:r>
            <a:r>
              <a:rPr lang="kk-KZ" sz="2000" b="1" dirty="0" smtClean="0"/>
              <a:t>?</a:t>
            </a:r>
            <a:endParaRPr lang="ru-RU" sz="2000" b="1" dirty="0"/>
          </a:p>
        </p:txBody>
      </p:sp>
      <p:sp>
        <p:nvSpPr>
          <p:cNvPr id="5" name="TextBox 4"/>
          <p:cNvSpPr txBox="1"/>
          <p:nvPr/>
        </p:nvSpPr>
        <p:spPr>
          <a:xfrm>
            <a:off x="1444734" y="980728"/>
            <a:ext cx="6069285" cy="2862322"/>
          </a:xfrm>
          <a:prstGeom prst="rect">
            <a:avLst/>
          </a:prstGeom>
          <a:noFill/>
        </p:spPr>
        <p:txBody>
          <a:bodyPr wrap="square" rtlCol="0">
            <a:spAutoFit/>
          </a:bodyPr>
          <a:lstStyle/>
          <a:p>
            <a:pPr algn="just"/>
            <a:r>
              <a:rPr lang="kk-KZ" dirty="0" smtClean="0">
                <a:latin typeface="Times New Roman" pitchFamily="18" charset="0"/>
                <a:cs typeface="Times New Roman" pitchFamily="18" charset="0"/>
              </a:rPr>
              <a:t>Ең бастысы кешіктірмей тексеріліп, емделу терапиясын ертерек бастаған дұрыс. Себебі терапияны бала кішкентай кезінен бастаса, нәтиже жақсы болады. Аутизмге ұшыраған адамдардың әр қайсысының белгілері әр түрлі және  әр адамға тек өзіне тән ем түрі жүргізілуі керек. Аутизмді емдеу үшін  науқас адамның мінезі  мен жүріс тұрысына  қарай терапия қолданылады. Бұл терапия балаланың дұрыс тәртібі үшін арнайы  сый береді, осылай бала айналасымен араласып, байланысқа түседі.</a:t>
            </a:r>
          </a:p>
          <a:p>
            <a:pPr algn="just"/>
            <a:r>
              <a:rPr lang="kk-KZ"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205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3212976"/>
            <a:ext cx="2808312" cy="273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3843050"/>
            <a:ext cx="1944216"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3888" y="4056042"/>
            <a:ext cx="2601342" cy="1895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17471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1300" y="1071563"/>
            <a:ext cx="6121400" cy="471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411760" y="486788"/>
            <a:ext cx="4935390" cy="584775"/>
          </a:xfrm>
          <a:prstGeom prst="rect">
            <a:avLst/>
          </a:prstGeom>
          <a:noFill/>
        </p:spPr>
        <p:txBody>
          <a:bodyPr wrap="none" rtlCol="0">
            <a:spAutoFit/>
          </a:bodyPr>
          <a:lstStyle/>
          <a:p>
            <a:r>
              <a:rPr lang="kk-KZ" sz="3200" b="1" i="1" dirty="0" smtClean="0">
                <a:solidFill>
                  <a:srgbClr val="FF0000"/>
                </a:solidFill>
                <a:latin typeface="Times New Roman" pitchFamily="18" charset="0"/>
                <a:cs typeface="Times New Roman" pitchFamily="18" charset="0"/>
              </a:rPr>
              <a:t>Назарларыңызға рахмет!</a:t>
            </a:r>
            <a:endParaRPr lang="ru-RU" sz="3200" b="1"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255823182"/>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50</TotalTime>
  <Words>538</Words>
  <Application>Microsoft Office PowerPoint</Application>
  <PresentationFormat>Экран (4:3)</PresentationFormat>
  <Paragraphs>62</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Баяндама</dc:title>
  <dc:creator>admin</dc:creator>
  <cp:lastModifiedBy>Пользователь Windows</cp:lastModifiedBy>
  <cp:revision>6</cp:revision>
  <dcterms:created xsi:type="dcterms:W3CDTF">2021-04-18T08:24:11Z</dcterms:created>
  <dcterms:modified xsi:type="dcterms:W3CDTF">2022-04-01T04:33:30Z</dcterms:modified>
</cp:coreProperties>
</file>